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gif"  /><Relationship Id="rId11" Type="http://schemas.openxmlformats.org/officeDocument/2006/relationships/image" Target="../media/image14.gif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Relationship Id="rId5" Type="http://schemas.openxmlformats.org/officeDocument/2006/relationships/image" Target="../media/image8.png"  /><Relationship Id="rId6" Type="http://schemas.openxmlformats.org/officeDocument/2006/relationships/image" Target="../media/image9.jpeg"  /><Relationship Id="rId7" Type="http://schemas.openxmlformats.org/officeDocument/2006/relationships/image" Target="../media/image10.gif"  /><Relationship Id="rId8" Type="http://schemas.openxmlformats.org/officeDocument/2006/relationships/image" Target="../media/image11.gif"  /><Relationship Id="rId9" Type="http://schemas.openxmlformats.org/officeDocument/2006/relationships/image" Target="../media/image12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</a:ln>
        </p:spPr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422038" y="4503386"/>
            <a:ext cx="13443923" cy="127828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  <a:defRPr/>
            </a:pPr>
            <a:r>
              <a:rPr lang="en-US" sz="67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하이퍼레저 패브릭 음원 거래 플랫폼</a:t>
            </a:r>
            <a:endParaRPr lang="en-US" sz="67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60208" y="3670393"/>
            <a:ext cx="7567585" cy="711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  <a:defRPr/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K - 디지털 DID 프로젝트 - 계획서</a:t>
            </a:r>
            <a:endParaRPr lang="en-US" sz="3999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21212" y="8620125"/>
            <a:ext cx="1526987" cy="3524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2024.07.02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21212" y="9237767"/>
            <a:ext cx="4885521" cy="34438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4조 : 부성현 김정민 김소연 조보미 최원준 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10338" y="5984283"/>
            <a:ext cx="4467324" cy="71179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  <a:defRPr/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- WATER MELON -</a:t>
            </a:r>
            <a:endParaRPr lang="en-US" sz="3999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888895"/>
            <a:ext cx="25051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목표 및 기능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08719" y="4549428"/>
            <a:ext cx="15270560" cy="38801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프로젝트의 목표는 음악 유통 및 거래를 위한 통합 플랫폼을 개발하여 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사용자들이 간편하게 음원을 등록하고 판매할 수 있도록 하는 것입니다. 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사용자들은 자신이 창작한 음원을 손쉽게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하고, 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사용자들과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하며,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공정한 수익 분배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받을 수 있습니다. 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또한, 관리자 계정을 통해 플랫폼을 효율적으로 관리하고, 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509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거래와 사용자 활동을 모니터링할 수 있습니다.</a:t>
            </a:r>
            <a:endParaRPr lang="en-US" sz="339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7400491" y="2146392"/>
            <a:ext cx="3487017" cy="1536261"/>
            <a:chOff x="0" y="0"/>
            <a:chExt cx="4649356" cy="2048349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4649356" cy="2048349"/>
              <a:chOff x="0" y="0"/>
              <a:chExt cx="1582001" cy="69697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82001" cy="696976"/>
              </a:xfrm>
              <a:custGeom>
                <a:avLst/>
                <a:gdLst/>
                <a:rect l="l" t="t" r="r" b="b"/>
                <a:pathLst>
                  <a:path w="1582001" h="696976">
                    <a:moveTo>
                      <a:pt x="222021" y="0"/>
                    </a:moveTo>
                    <a:lnTo>
                      <a:pt x="1359980" y="0"/>
                    </a:lnTo>
                    <a:cubicBezTo>
                      <a:pt x="1482599" y="0"/>
                      <a:pt x="1582001" y="99402"/>
                      <a:pt x="1582001" y="222021"/>
                    </a:cubicBezTo>
                    <a:lnTo>
                      <a:pt x="1582001" y="474955"/>
                    </a:lnTo>
                    <a:cubicBezTo>
                      <a:pt x="1582001" y="533838"/>
                      <a:pt x="1558610" y="590310"/>
                      <a:pt x="1516973" y="631947"/>
                    </a:cubicBezTo>
                    <a:cubicBezTo>
                      <a:pt x="1475335" y="673584"/>
                      <a:pt x="1418863" y="696976"/>
                      <a:pt x="1359980" y="696976"/>
                    </a:cubicBezTo>
                    <a:lnTo>
                      <a:pt x="222021" y="696976"/>
                    </a:lnTo>
                    <a:cubicBezTo>
                      <a:pt x="99402" y="696976"/>
                      <a:pt x="0" y="597574"/>
                      <a:pt x="0" y="474955"/>
                    </a:cubicBezTo>
                    <a:lnTo>
                      <a:pt x="0" y="222021"/>
                    </a:lnTo>
                    <a:cubicBezTo>
                      <a:pt x="0" y="163138"/>
                      <a:pt x="23391" y="106666"/>
                      <a:pt x="65029" y="65029"/>
                    </a:cubicBezTo>
                    <a:cubicBezTo>
                      <a:pt x="106666" y="23391"/>
                      <a:pt x="163138" y="0"/>
                      <a:pt x="222021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582001" cy="735076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algn="ctr">
                  <a:lnSpc>
                    <a:spcPts val="3079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4350" y="664146"/>
              <a:ext cx="4540656" cy="81739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856"/>
                </a:lnSpc>
                <a:spcBef>
                  <a:spcPct val="0"/>
                </a:spcBef>
                <a:defRPr/>
              </a:pPr>
              <a:r>
                <a:rPr lang="en-US" sz="3468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목표</a:t>
              </a:r>
              <a:endParaRPr lang="en-US" sz="3468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36098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목표 및 기능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0320" y="1987414"/>
            <a:ext cx="8132193" cy="70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Init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체인코드를 초기화하고 관리자 계정을 설정합니다.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Invoke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트랜잭션의 진입점으로 호출된 기능을 실행합니다.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사용자를 등록하고 관리자 계정에서 초기 포인트를 차감합니다.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login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로그인 정보를 확인하여 인증합니다.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charge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계정에서 금액을 충전하고 포인트를 증가시킵니다.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exchange</a:t>
            </a:r>
          </a:p>
          <a:p>
            <a:pPr algn="l">
              <a:lnSpc>
                <a:spcPts val="2750"/>
              </a:lnSpc>
            </a:pPr>
            <a:r>
              <a:rPr lang="en-US" sz="196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포인트를 현금으로 교환하여 사용자의 계정에 현금을 추가합니다.</a:t>
            </a:r>
          </a:p>
          <a:p>
            <a:pPr algn="l">
              <a:lnSpc>
                <a:spcPts val="27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476249" y="1968364"/>
            <a:ext cx="6880886" cy="586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사용자를 삭제합니다.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query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사용자의 정보를 조회합니다.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등록 기능. 음원의 정보를 입력받아 블록체인에 저장.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삭제 기능. 음원의 ID를 입력받아 해당 음원을 블록체인에서 삭제.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교환 기능. 음원의 소유주가 바뀌어 데이터베이스에 저장.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765070"/>
            <a:ext cx="38005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활용방안 및 기대효과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533200" y="2246960"/>
            <a:ext cx="5437047" cy="2541017"/>
            <a:chOff x="0" y="0"/>
            <a:chExt cx="3433757" cy="1604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3999244" y="2965669"/>
            <a:ext cx="2504957" cy="1103599"/>
            <a:chOff x="0" y="0"/>
            <a:chExt cx="1582001" cy="696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28527" y="3283103"/>
            <a:ext cx="2446392" cy="4411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활용방안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0297678" y="2246960"/>
            <a:ext cx="5437047" cy="2541017"/>
            <a:chOff x="0" y="0"/>
            <a:chExt cx="3433757" cy="16047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1763722" y="2965669"/>
            <a:ext cx="2504957" cy="1103599"/>
            <a:chOff x="0" y="0"/>
            <a:chExt cx="1582001" cy="6969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793005" y="3283103"/>
            <a:ext cx="2446392" cy="4411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09460" y="5487199"/>
            <a:ext cx="4684527" cy="342820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등록 및 관리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판매 및 거래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공정한 수익 분배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플랙폿 관리 및 모니터링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500"/>
              </a:lnSpc>
              <a:defRPr/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68004" y="5445230"/>
            <a:ext cx="4496394" cy="39940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 유통의 간소화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투명한 수익 분배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 활성화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효율적인 플랫폼 운영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 창작 활성화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647700" lvl="1" indent="-323850" algn="just">
              <a:lnSpc>
                <a:spcPts val="4500"/>
              </a:lnSpc>
              <a:buFont typeface="Arial"/>
              <a:buChar char="•"/>
              <a:defRPr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음악가의 수익 증대</a:t>
            </a: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just">
              <a:lnSpc>
                <a:spcPts val="4500"/>
              </a:lnSpc>
              <a:defRPr/>
            </a:pPr>
            <a:endParaRPr lang="en-US" sz="300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765070"/>
            <a:ext cx="25813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비지니스 모델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2300056"/>
            <a:ext cx="5437047" cy="2541017"/>
            <a:chOff x="0" y="0"/>
            <a:chExt cx="3433757" cy="1604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2494745" y="3018765"/>
            <a:ext cx="2504957" cy="1103599"/>
            <a:chOff x="0" y="0"/>
            <a:chExt cx="1582001" cy="696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200318" y="1618630"/>
            <a:ext cx="10058981" cy="38772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93602" lvl="1" indent="-246801" algn="l">
              <a:lnSpc>
                <a:spcPts val="3429"/>
              </a:lnSpc>
              <a:buFont typeface="Arial"/>
              <a:buChar char="•"/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 수수료: 사용자 간의 음원 거래 시 발생하는 수수료를 플랫폼이 부과합니다. 이는 판매 금액의 일정 비율로 설정될 수 있습니다.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93602" lvl="1" indent="-246801" algn="l">
              <a:lnSpc>
                <a:spcPts val="3429"/>
              </a:lnSpc>
              <a:buFont typeface="Arial"/>
              <a:buChar char="•"/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등록 수수료: 음원을 플랫폼에 등록할 때 부과하는 수수료입니다. 음악가나 음원 소유자가 자신의 작품을 판매 목록에 올릴 때 발생합니다.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93602" lvl="1" indent="-246801" algn="l">
              <a:lnSpc>
                <a:spcPts val="3429"/>
              </a:lnSpc>
              <a:buFont typeface="Arial"/>
              <a:buChar char="•"/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환전 수수료 : 사용자가 포인트를 현금화 시킬시, 일정 비율을 수수료로 차감후 현금을 지급합니다.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24028" y="3336199"/>
            <a:ext cx="2446392" cy="4452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 수수료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11822253" y="6001409"/>
            <a:ext cx="5437047" cy="2541017"/>
            <a:chOff x="0" y="0"/>
            <a:chExt cx="3433757" cy="16047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3288298" y="6720118"/>
            <a:ext cx="2504957" cy="1103599"/>
            <a:chOff x="0" y="0"/>
            <a:chExt cx="1582001" cy="696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7580" y="7061111"/>
            <a:ext cx="2446392" cy="4445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광고 수익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5991107"/>
            <a:ext cx="9896082" cy="258139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93602" lvl="1" indent="-246801" algn="l">
              <a:lnSpc>
                <a:spcPts val="3429"/>
              </a:lnSpc>
              <a:buFont typeface="Arial"/>
              <a:buChar char="•"/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 내 광고: 음원이나 아티스트를 홍보하는 광고를 플랫폼 내에 게재합니다.  이를 통해 광고 수익을 창출할 수 있습니다.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93602" lvl="1" indent="-246801" algn="l">
              <a:lnSpc>
                <a:spcPts val="3429"/>
              </a:lnSpc>
              <a:buFont typeface="Arial"/>
              <a:buChar char="•"/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 시스템: 사용자 맞춤형 추천 시스템을 통해 음원이나 앨범을 추천하고, 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이를 통해 발생하는 광고 수익을 얻습니다.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672388" y="1701165"/>
            <a:ext cx="1547812" cy="438150"/>
            <a:chOff x="0" y="0"/>
            <a:chExt cx="2063750" cy="584200"/>
          </a:xfrm>
        </p:grpSpPr>
        <p:sp>
          <p:nvSpPr>
            <p:cNvPr id="20" name="Freeform 20"/>
            <p:cNvSpPr/>
            <p:nvPr/>
          </p:nvSpPr>
          <p:spPr>
            <a:xfrm>
              <a:off x="-44450" y="-2540"/>
              <a:ext cx="2133600" cy="671830"/>
            </a:xfrm>
            <a:custGeom>
              <a:avLst/>
              <a:gdLst/>
              <a:rect l="l" t="t" r="r" b="b"/>
              <a:pathLst>
                <a:path w="2133600" h="67183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7672388" y="2945674"/>
            <a:ext cx="1547812" cy="438150"/>
            <a:chOff x="0" y="0"/>
            <a:chExt cx="2063750" cy="584200"/>
          </a:xfrm>
        </p:grpSpPr>
        <p:sp>
          <p:nvSpPr>
            <p:cNvPr id="22" name="Freeform 22"/>
            <p:cNvSpPr/>
            <p:nvPr/>
          </p:nvSpPr>
          <p:spPr>
            <a:xfrm>
              <a:off x="-44450" y="-2540"/>
              <a:ext cx="2133600" cy="671830"/>
            </a:xfrm>
            <a:custGeom>
              <a:avLst/>
              <a:gdLst/>
              <a:rect l="l" t="t" r="r" b="b"/>
              <a:pathLst>
                <a:path w="2133600" h="67183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7672388" y="4193449"/>
            <a:ext cx="1547812" cy="438150"/>
            <a:chOff x="0" y="0"/>
            <a:chExt cx="2063750" cy="584200"/>
          </a:xfrm>
        </p:grpSpPr>
        <p:sp>
          <p:nvSpPr>
            <p:cNvPr id="24" name="Freeform 24"/>
            <p:cNvSpPr/>
            <p:nvPr/>
          </p:nvSpPr>
          <p:spPr>
            <a:xfrm>
              <a:off x="-44450" y="-2540"/>
              <a:ext cx="2133600" cy="671830"/>
            </a:xfrm>
            <a:custGeom>
              <a:avLst/>
              <a:gdLst/>
              <a:rect l="l" t="t" r="r" b="b"/>
              <a:pathLst>
                <a:path w="2133600" h="67183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495008" y="6001409"/>
            <a:ext cx="1873610" cy="438150"/>
            <a:chOff x="0" y="0"/>
            <a:chExt cx="2498147" cy="584200"/>
          </a:xfrm>
        </p:grpSpPr>
        <p:sp>
          <p:nvSpPr>
            <p:cNvPr id="26" name="Freeform 26"/>
            <p:cNvSpPr/>
            <p:nvPr/>
          </p:nvSpPr>
          <p:spPr>
            <a:xfrm>
              <a:off x="-44450" y="-2540"/>
              <a:ext cx="2567997" cy="671830"/>
            </a:xfrm>
            <a:custGeom>
              <a:avLst/>
              <a:gdLst/>
              <a:rect l="l" t="t" r="r" b="b"/>
              <a:pathLst>
                <a:path w="2567997" h="671830">
                  <a:moveTo>
                    <a:pt x="105943" y="53340"/>
                  </a:moveTo>
                  <a:cubicBezTo>
                    <a:pt x="1743190" y="59690"/>
                    <a:pt x="1784697" y="72390"/>
                    <a:pt x="1898459" y="77470"/>
                  </a:cubicBezTo>
                  <a:cubicBezTo>
                    <a:pt x="2058340" y="83820"/>
                    <a:pt x="2384253" y="0"/>
                    <a:pt x="2479566" y="78740"/>
                  </a:cubicBezTo>
                  <a:cubicBezTo>
                    <a:pt x="2567997" y="156210"/>
                    <a:pt x="2566726" y="459740"/>
                    <a:pt x="2479566" y="535940"/>
                  </a:cubicBezTo>
                  <a:cubicBezTo>
                    <a:pt x="2387327" y="612140"/>
                    <a:pt x="2084475" y="541020"/>
                    <a:pt x="1926131" y="534670"/>
                  </a:cubicBezTo>
                  <a:cubicBezTo>
                    <a:pt x="1806220" y="530860"/>
                    <a:pt x="1753951" y="516890"/>
                    <a:pt x="1609443" y="510540"/>
                  </a:cubicBezTo>
                  <a:cubicBezTo>
                    <a:pt x="1294292" y="499110"/>
                    <a:pt x="296571" y="671830"/>
                    <a:pt x="105943" y="515620"/>
                  </a:cubicBezTo>
                  <a:cubicBezTo>
                    <a:pt x="0" y="420370"/>
                    <a:pt x="105943" y="53340"/>
                    <a:pt x="105943" y="533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495008" y="7263142"/>
            <a:ext cx="1501270" cy="438150"/>
            <a:chOff x="0" y="0"/>
            <a:chExt cx="2001693" cy="584200"/>
          </a:xfrm>
        </p:grpSpPr>
        <p:sp>
          <p:nvSpPr>
            <p:cNvPr id="28" name="Freeform 28"/>
            <p:cNvSpPr/>
            <p:nvPr/>
          </p:nvSpPr>
          <p:spPr>
            <a:xfrm>
              <a:off x="-44450" y="-2540"/>
              <a:ext cx="2071543" cy="671830"/>
            </a:xfrm>
            <a:custGeom>
              <a:avLst/>
              <a:gdLst/>
              <a:rect l="l" t="t" r="r" b="b"/>
              <a:pathLst>
                <a:path w="2071543" h="671830">
                  <a:moveTo>
                    <a:pt x="93722" y="53340"/>
                  </a:moveTo>
                  <a:cubicBezTo>
                    <a:pt x="1405602" y="59690"/>
                    <a:pt x="1438860" y="72390"/>
                    <a:pt x="1530014" y="77470"/>
                  </a:cubicBezTo>
                  <a:cubicBezTo>
                    <a:pt x="1658123" y="83820"/>
                    <a:pt x="1919267" y="0"/>
                    <a:pt x="1995639" y="78740"/>
                  </a:cubicBezTo>
                  <a:cubicBezTo>
                    <a:pt x="2071543" y="156210"/>
                    <a:pt x="2070273" y="459740"/>
                    <a:pt x="1995639" y="535940"/>
                  </a:cubicBezTo>
                  <a:cubicBezTo>
                    <a:pt x="1921730" y="612140"/>
                    <a:pt x="1679064" y="541020"/>
                    <a:pt x="1552187" y="534670"/>
                  </a:cubicBezTo>
                  <a:cubicBezTo>
                    <a:pt x="1456106" y="530860"/>
                    <a:pt x="1414224" y="516890"/>
                    <a:pt x="1298434" y="510540"/>
                  </a:cubicBezTo>
                  <a:cubicBezTo>
                    <a:pt x="1045913" y="499110"/>
                    <a:pt x="246467" y="671830"/>
                    <a:pt x="93722" y="515620"/>
                  </a:cubicBezTo>
                  <a:cubicBezTo>
                    <a:pt x="0" y="420370"/>
                    <a:pt x="93722" y="53340"/>
                    <a:pt x="93722" y="533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60158"/>
            <a:ext cx="7766685" cy="77666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48000">
              <a:off x="-3094" y="-3094"/>
              <a:ext cx="818988" cy="818988"/>
            </a:xfrm>
            <a:custGeom>
              <a:avLst/>
              <a:gdLst/>
              <a:ahLst/>
              <a:cxnLst/>
              <a:rect r="r" b="b" t="t" l="l"/>
              <a:pathLst>
                <a:path h="818988" w="818988">
                  <a:moveTo>
                    <a:pt x="403820" y="3134"/>
                  </a:moveTo>
                  <a:cubicBezTo>
                    <a:pt x="179393" y="6267"/>
                    <a:pt x="0" y="190742"/>
                    <a:pt x="3134" y="415168"/>
                  </a:cubicBezTo>
                  <a:cubicBezTo>
                    <a:pt x="6267" y="639595"/>
                    <a:pt x="190742" y="818988"/>
                    <a:pt x="415168" y="815854"/>
                  </a:cubicBezTo>
                  <a:cubicBezTo>
                    <a:pt x="639595" y="812721"/>
                    <a:pt x="818988" y="628246"/>
                    <a:pt x="815854" y="403820"/>
                  </a:cubicBezTo>
                  <a:cubicBezTo>
                    <a:pt x="812721" y="179393"/>
                    <a:pt x="628246" y="0"/>
                    <a:pt x="403820" y="3134"/>
                  </a:cubicBezTo>
                  <a:close/>
                </a:path>
              </a:pathLst>
            </a:custGeom>
            <a:blipFill>
              <a:blip r:embed="rId2"/>
              <a:stretch>
                <a:fillRect l="-5955" t="-693" r="-766" b="-602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18155" y="4365625"/>
            <a:ext cx="11636428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79191" y="3575050"/>
            <a:ext cx="61143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WATER MELLON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765679" y="3427389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765679" y="4331512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765679" y="5235634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765679" y="6139757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765679" y="7043880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1080" y="2847640"/>
            <a:ext cx="4498220" cy="806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내용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 및 기능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활용방안 및 기대효과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비지니스 모델</a:t>
            </a: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57142" y="2828590"/>
            <a:ext cx="481937" cy="53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71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4446" y="2919884"/>
            <a:ext cx="8095924" cy="1480237"/>
          </a:xfrm>
          <a:custGeom>
            <a:avLst/>
            <a:gdLst/>
            <a:rect l="l" t="t" r="r" b="b"/>
            <a:pathLst>
              <a:path w="8095924" h="1480237">
                <a:moveTo>
                  <a:pt x="0" y="0"/>
                </a:moveTo>
                <a:lnTo>
                  <a:pt x="8095925" y="0"/>
                </a:lnTo>
                <a:lnTo>
                  <a:pt x="8095925" y="1480236"/>
                </a:lnTo>
                <a:lnTo>
                  <a:pt x="0" y="1480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5540" b="-3554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74587" y="4690685"/>
            <a:ext cx="13005112" cy="27292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321"/>
              </a:lnSpc>
              <a:defRPr/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프로젝트의 주제는 </a:t>
            </a:r>
            <a:r>
              <a:rPr lang="en-US" sz="288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"디지털 음원 거래 플랫폼"</a:t>
            </a: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입니다. </a:t>
            </a:r>
            <a:endParaRPr lang="en-US" sz="288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321"/>
              </a:lnSpc>
              <a:defRPr/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플랫폼은 음악 창작자들이 자신의 음원을 등록하고, </a:t>
            </a:r>
            <a:endParaRPr lang="en-US" sz="288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321"/>
              </a:lnSpc>
              <a:defRPr/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간의 거래를 통해 공정한 수익을 분배받을 수 있도록 하는 통합 솔루션입니다. 블록체인 기술을 기반으로 하여 투명한 거래와 보안성을 보장하며, </a:t>
            </a:r>
            <a:endParaRPr lang="en-US" sz="288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321"/>
              </a:lnSpc>
              <a:defRPr/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친화적인 인터페이스를 통해 누구나 쉽게 이용할 수 있는 것이 특징입니다.</a:t>
            </a:r>
            <a:endParaRPr lang="en-US" sz="288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8266866" y="4776410"/>
            <a:ext cx="3969085" cy="672116"/>
            <a:chOff x="0" y="0"/>
            <a:chExt cx="4199890" cy="711200"/>
          </a:xfrm>
        </p:grpSpPr>
        <p:sp>
          <p:nvSpPr>
            <p:cNvPr id="5" name="Freeform 5"/>
            <p:cNvSpPr/>
            <p:nvPr/>
          </p:nvSpPr>
          <p:spPr>
            <a:xfrm>
              <a:off x="7620" y="-29210"/>
              <a:ext cx="4217670" cy="791210"/>
            </a:xfrm>
            <a:custGeom>
              <a:avLst/>
              <a:gdLst/>
              <a:rect l="l" t="t" r="r" b="b"/>
              <a:pathLst>
                <a:path w="4217670" h="791210">
                  <a:moveTo>
                    <a:pt x="43180" y="231140"/>
                  </a:moveTo>
                  <a:cubicBezTo>
                    <a:pt x="1031240" y="127000"/>
                    <a:pt x="1176020" y="115570"/>
                    <a:pt x="1442720" y="107950"/>
                  </a:cubicBezTo>
                  <a:cubicBezTo>
                    <a:pt x="1901190" y="92710"/>
                    <a:pt x="2942590" y="116840"/>
                    <a:pt x="3313430" y="105410"/>
                  </a:cubicBezTo>
                  <a:cubicBezTo>
                    <a:pt x="3469640" y="100330"/>
                    <a:pt x="3524250" y="88900"/>
                    <a:pt x="3646170" y="85090"/>
                  </a:cubicBezTo>
                  <a:cubicBezTo>
                    <a:pt x="3794760" y="80010"/>
                    <a:pt x="4058920" y="0"/>
                    <a:pt x="4140200" y="80010"/>
                  </a:cubicBezTo>
                  <a:cubicBezTo>
                    <a:pt x="4217670" y="157480"/>
                    <a:pt x="4217670" y="459740"/>
                    <a:pt x="4140200" y="537210"/>
                  </a:cubicBezTo>
                  <a:cubicBezTo>
                    <a:pt x="4061460" y="617220"/>
                    <a:pt x="3811270" y="537210"/>
                    <a:pt x="3665220" y="542290"/>
                  </a:cubicBezTo>
                  <a:cubicBezTo>
                    <a:pt x="3538220" y="546100"/>
                    <a:pt x="3479800" y="557530"/>
                    <a:pt x="3313430" y="562610"/>
                  </a:cubicBezTo>
                  <a:cubicBezTo>
                    <a:pt x="2912110" y="575310"/>
                    <a:pt x="1656080" y="557530"/>
                    <a:pt x="1253490" y="571500"/>
                  </a:cubicBezTo>
                  <a:cubicBezTo>
                    <a:pt x="1085850" y="577850"/>
                    <a:pt x="1040130" y="581660"/>
                    <a:pt x="899160" y="594360"/>
                  </a:cubicBezTo>
                  <a:cubicBezTo>
                    <a:pt x="684530" y="614680"/>
                    <a:pt x="224790" y="791210"/>
                    <a:pt x="96520" y="689610"/>
                  </a:cubicBezTo>
                  <a:cubicBezTo>
                    <a:pt x="0" y="613410"/>
                    <a:pt x="43180" y="231140"/>
                    <a:pt x="43180" y="23114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3832" y="765070"/>
            <a:ext cx="25813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개요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822253" y="6001409"/>
            <a:ext cx="5437047" cy="2541017"/>
            <a:chOff x="0" y="0"/>
            <a:chExt cx="3433757" cy="1604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28700" y="2300056"/>
            <a:ext cx="5437047" cy="2541017"/>
            <a:chOff x="0" y="0"/>
            <a:chExt cx="3433757" cy="1604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2494745" y="3018765"/>
            <a:ext cx="2504957" cy="1103599"/>
            <a:chOff x="0" y="0"/>
            <a:chExt cx="1582001" cy="696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65070"/>
            <a:ext cx="25813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개요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90878" y="2023082"/>
            <a:ext cx="10268422" cy="30156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429"/>
              </a:lnSpc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음악 시장은 디지털화의 가속화로 인해 급격한 변화를 겪고 있습니다. 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전통적인 음반 판매에서 스트리밍 서비스로의 전환은 사용자들에게 더 많은 선택의 기회를 제공하지만, 창작자들에게는 수익 분배의 불균형을 초래할 수 있습니다. 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이에 따라, 독립적인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창작자들이 자신의 음악을 직접 등록하고 판매할 수 있는 플랫폼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필요성이 대두되었습니다. 또한, 블록체인 기술을 활용하여 투명한 거래와 공정한 수익 분배를 보장하는 시스템의 개발이 요구되었습니다.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429"/>
              </a:lnSpc>
              <a:defRPr/>
            </a:pP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24028" y="3336199"/>
            <a:ext cx="2446392" cy="44522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 배경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3288298" y="6720118"/>
            <a:ext cx="2504957" cy="1103599"/>
            <a:chOff x="0" y="0"/>
            <a:chExt cx="1582001" cy="696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7580" y="7061111"/>
            <a:ext cx="2446392" cy="4445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 의도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5942201"/>
            <a:ext cx="10268422" cy="258267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429"/>
              </a:lnSpc>
              <a:defRPr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프로젝트는 음악 창작자들이 자신의 음악을 등록하고 판매할 수 있는 사용자 친화적인 플랫폼을 제공하는 것을 기획 의도로 합니다. 이를 통해 창작자들은 중간 유통사를 거치지 않고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직접 수익을 창출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있으며,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블록체인 기술을 활용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거래가 투명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하게 이루어지도록 설계되었습니다. 플랫폼 사용자는 간편한 인터페이스를 통해 음원을 등록하고, 거래 내역을 관리할 수 있으며, 관리자 계정을 통해 전체 시스템을 효율적으로 운영할 수 있습니다.</a:t>
            </a:r>
            <a:endParaRPr lang="en-US" sz="2286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2534602" y="6820853"/>
            <a:ext cx="2015490" cy="441960"/>
            <a:chOff x="0" y="0"/>
            <a:chExt cx="2687320" cy="589280"/>
          </a:xfrm>
        </p:grpSpPr>
        <p:sp>
          <p:nvSpPr>
            <p:cNvPr id="20" name="Freeform 20"/>
            <p:cNvSpPr/>
            <p:nvPr/>
          </p:nvSpPr>
          <p:spPr>
            <a:xfrm>
              <a:off x="-27940" y="24130"/>
              <a:ext cx="2726690" cy="593090"/>
            </a:xfrm>
            <a:custGeom>
              <a:avLst/>
              <a:gdLst/>
              <a:rect l="l" t="t" r="r" b="b"/>
              <a:pathLst>
                <a:path w="2726690" h="593090">
                  <a:moveTo>
                    <a:pt x="78740" y="52070"/>
                  </a:moveTo>
                  <a:cubicBezTo>
                    <a:pt x="660400" y="46990"/>
                    <a:pt x="693420" y="33020"/>
                    <a:pt x="812800" y="27940"/>
                  </a:cubicBezTo>
                  <a:cubicBezTo>
                    <a:pt x="1115060" y="12700"/>
                    <a:pt x="2115820" y="12700"/>
                    <a:pt x="2416810" y="26670"/>
                  </a:cubicBezTo>
                  <a:cubicBezTo>
                    <a:pt x="2534920" y="33020"/>
                    <a:pt x="2616200" y="0"/>
                    <a:pt x="2663190" y="52070"/>
                  </a:cubicBezTo>
                  <a:cubicBezTo>
                    <a:pt x="2726690" y="123190"/>
                    <a:pt x="2721610" y="452120"/>
                    <a:pt x="2656840" y="509270"/>
                  </a:cubicBezTo>
                  <a:cubicBezTo>
                    <a:pt x="2609850" y="551180"/>
                    <a:pt x="2532380" y="490220"/>
                    <a:pt x="2416810" y="483870"/>
                  </a:cubicBezTo>
                  <a:cubicBezTo>
                    <a:pt x="2119630" y="468630"/>
                    <a:pt x="1116330" y="469900"/>
                    <a:pt x="815340" y="485140"/>
                  </a:cubicBezTo>
                  <a:cubicBezTo>
                    <a:pt x="695960" y="490220"/>
                    <a:pt x="662940" y="504190"/>
                    <a:pt x="566420" y="509270"/>
                  </a:cubicBezTo>
                  <a:cubicBezTo>
                    <a:pt x="430530" y="516890"/>
                    <a:pt x="158750" y="593090"/>
                    <a:pt x="78740" y="514350"/>
                  </a:cubicBezTo>
                  <a:cubicBezTo>
                    <a:pt x="0" y="436880"/>
                    <a:pt x="78740" y="52070"/>
                    <a:pt x="78740" y="5207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6276022" y="6820853"/>
            <a:ext cx="2533650" cy="438150"/>
            <a:chOff x="0" y="0"/>
            <a:chExt cx="3378200" cy="584200"/>
          </a:xfrm>
        </p:grpSpPr>
        <p:sp>
          <p:nvSpPr>
            <p:cNvPr id="22" name="Freeform 22"/>
            <p:cNvSpPr/>
            <p:nvPr/>
          </p:nvSpPr>
          <p:spPr>
            <a:xfrm>
              <a:off x="-49530" y="-85090"/>
              <a:ext cx="3473450" cy="791210"/>
            </a:xfrm>
            <a:custGeom>
              <a:avLst/>
              <a:gdLst/>
              <a:rect l="l" t="t" r="r" b="b"/>
              <a:pathLst>
                <a:path w="3473450" h="791210">
                  <a:moveTo>
                    <a:pt x="100330" y="135890"/>
                  </a:moveTo>
                  <a:cubicBezTo>
                    <a:pt x="1685290" y="137160"/>
                    <a:pt x="1733550" y="134620"/>
                    <a:pt x="1818640" y="138430"/>
                  </a:cubicBezTo>
                  <a:cubicBezTo>
                    <a:pt x="1905000" y="142240"/>
                    <a:pt x="1960880" y="156210"/>
                    <a:pt x="2081530" y="161290"/>
                  </a:cubicBezTo>
                  <a:cubicBezTo>
                    <a:pt x="2349500" y="172720"/>
                    <a:pt x="3216910" y="0"/>
                    <a:pt x="3376930" y="161290"/>
                  </a:cubicBezTo>
                  <a:cubicBezTo>
                    <a:pt x="3473450" y="256540"/>
                    <a:pt x="3473450" y="521970"/>
                    <a:pt x="3376930" y="618490"/>
                  </a:cubicBezTo>
                  <a:cubicBezTo>
                    <a:pt x="3213100" y="782320"/>
                    <a:pt x="2305050" y="633730"/>
                    <a:pt x="2040890" y="618490"/>
                  </a:cubicBezTo>
                  <a:cubicBezTo>
                    <a:pt x="1927860" y="612140"/>
                    <a:pt x="1916430" y="598170"/>
                    <a:pt x="1800860" y="591820"/>
                  </a:cubicBezTo>
                  <a:cubicBezTo>
                    <a:pt x="1490980" y="575310"/>
                    <a:pt x="294640" y="791210"/>
                    <a:pt x="100330" y="598170"/>
                  </a:cubicBezTo>
                  <a:cubicBezTo>
                    <a:pt x="0" y="497840"/>
                    <a:pt x="100330" y="135890"/>
                    <a:pt x="100330" y="13589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9255443" y="6877050"/>
            <a:ext cx="1909762" cy="422910"/>
            <a:chOff x="0" y="0"/>
            <a:chExt cx="2546350" cy="563880"/>
          </a:xfrm>
        </p:grpSpPr>
        <p:sp>
          <p:nvSpPr>
            <p:cNvPr id="24" name="Freeform 24"/>
            <p:cNvSpPr/>
            <p:nvPr/>
          </p:nvSpPr>
          <p:spPr>
            <a:xfrm>
              <a:off x="-55880" y="43180"/>
              <a:ext cx="2575560" cy="706120"/>
            </a:xfrm>
            <a:custGeom>
              <a:avLst/>
              <a:gdLst/>
              <a:rect l="l" t="t" r="r" b="b"/>
              <a:pathLst>
                <a:path w="2575560" h="706120">
                  <a:moveTo>
                    <a:pt x="106680" y="7620"/>
                  </a:moveTo>
                  <a:cubicBezTo>
                    <a:pt x="2381250" y="11430"/>
                    <a:pt x="2335530" y="0"/>
                    <a:pt x="2329180" y="11430"/>
                  </a:cubicBezTo>
                  <a:cubicBezTo>
                    <a:pt x="2308860" y="44450"/>
                    <a:pt x="2575560" y="344170"/>
                    <a:pt x="2550160" y="411480"/>
                  </a:cubicBezTo>
                  <a:cubicBezTo>
                    <a:pt x="2534920" y="449580"/>
                    <a:pt x="2485390" y="448310"/>
                    <a:pt x="2407920" y="461010"/>
                  </a:cubicBezTo>
                  <a:cubicBezTo>
                    <a:pt x="2104390" y="513080"/>
                    <a:pt x="342900" y="706120"/>
                    <a:pt x="106680" y="469900"/>
                  </a:cubicBezTo>
                  <a:cubicBezTo>
                    <a:pt x="0" y="363220"/>
                    <a:pt x="106680" y="7620"/>
                    <a:pt x="106680" y="762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970598" y="7305675"/>
            <a:ext cx="337185" cy="422910"/>
            <a:chOff x="0" y="0"/>
            <a:chExt cx="449580" cy="563880"/>
          </a:xfrm>
        </p:grpSpPr>
        <p:sp>
          <p:nvSpPr>
            <p:cNvPr id="26" name="Freeform 26"/>
            <p:cNvSpPr/>
            <p:nvPr/>
          </p:nvSpPr>
          <p:spPr>
            <a:xfrm>
              <a:off x="-20320" y="50800"/>
              <a:ext cx="488950" cy="521970"/>
            </a:xfrm>
            <a:custGeom>
              <a:avLst/>
              <a:gdLst/>
              <a:rect l="l" t="t" r="r" b="b"/>
              <a:pathLst>
                <a:path w="488950" h="521970">
                  <a:moveTo>
                    <a:pt x="71120" y="0"/>
                  </a:moveTo>
                  <a:cubicBezTo>
                    <a:pt x="488950" y="71120"/>
                    <a:pt x="488950" y="384810"/>
                    <a:pt x="417830" y="457200"/>
                  </a:cubicBezTo>
                  <a:cubicBezTo>
                    <a:pt x="356870" y="519430"/>
                    <a:pt x="133350" y="521970"/>
                    <a:pt x="71120" y="461010"/>
                  </a:cubicBezTo>
                  <a:cubicBezTo>
                    <a:pt x="0" y="391160"/>
                    <a:pt x="71120" y="0"/>
                    <a:pt x="71120" y="0"/>
                  </a:cubicBezTo>
                </a:path>
              </a:pathLst>
            </a:custGeom>
            <a:solidFill>
              <a:srgbClr val="26678b">
                <a:alpha val="16860"/>
              </a:srgbClr>
            </a:solidFill>
            <a:ln cap="sq">
              <a:noFill/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8533" y="2141063"/>
            <a:ext cx="6365428" cy="5000835"/>
          </a:xfrm>
          <a:custGeom>
            <a:avLst/>
            <a:gdLst/>
            <a:ahLst/>
            <a:cxnLst/>
            <a:rect r="r" b="b" t="t" l="l"/>
            <a:pathLst>
              <a:path h="5000835" w="6365428">
                <a:moveTo>
                  <a:pt x="0" y="0"/>
                </a:moveTo>
                <a:lnTo>
                  <a:pt x="6365428" y="0"/>
                </a:lnTo>
                <a:lnTo>
                  <a:pt x="6365428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5294" y="2141063"/>
            <a:ext cx="6388013" cy="5000835"/>
          </a:xfrm>
          <a:custGeom>
            <a:avLst/>
            <a:gdLst/>
            <a:ahLst/>
            <a:cxnLst/>
            <a:rect r="r" b="b" t="t" l="l"/>
            <a:pathLst>
              <a:path h="5000835" w="6388013">
                <a:moveTo>
                  <a:pt x="0" y="0"/>
                </a:moveTo>
                <a:lnTo>
                  <a:pt x="6388013" y="0"/>
                </a:lnTo>
                <a:lnTo>
                  <a:pt x="6388013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6" t="0" r="-1120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539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유사서비스(국내 음원 사이트 들)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895" y="7337530"/>
            <a:ext cx="1582421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국내에서 주로 사용하는 음원 사이트인 genie와 Melon이다.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구매와 스트리밍에 대한 접근성이 뛰어나나,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판매의 접근성이 많이 부족함.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64162"/>
            <a:ext cx="7609909" cy="4381315"/>
          </a:xfrm>
          <a:custGeom>
            <a:avLst/>
            <a:gdLst/>
            <a:ahLst/>
            <a:cxnLst/>
            <a:rect r="r" b="b" t="t" l="l"/>
            <a:pathLst>
              <a:path h="4381315" w="7609909">
                <a:moveTo>
                  <a:pt x="0" y="0"/>
                </a:moveTo>
                <a:lnTo>
                  <a:pt x="7609909" y="0"/>
                </a:lnTo>
                <a:lnTo>
                  <a:pt x="7609909" y="4381314"/>
                </a:lnTo>
                <a:lnTo>
                  <a:pt x="0" y="438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444103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유사서비스(SoundCloud)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0538" y="2608974"/>
            <a:ext cx="7214187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SoundCloud는</a:t>
            </a:r>
          </a:p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자유롭게 음원을 올릴 수 있는 음원 스트리밍 서비스다.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64300"/>
            <a:ext cx="162306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앞서 말한 서비스들과 우리 서비스와의 차별 점으로는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자유롭게 음원을 업로드 후,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음원을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판매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있는 플랫폼을 만들어,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거래의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편의성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추구하고 있다.</a:t>
            </a: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765070"/>
            <a:ext cx="26575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내용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533200" y="2246960"/>
            <a:ext cx="5437047" cy="2541017"/>
            <a:chOff x="0" y="0"/>
            <a:chExt cx="3433757" cy="1604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3999244" y="2965669"/>
            <a:ext cx="2504957" cy="1103599"/>
            <a:chOff x="0" y="0"/>
            <a:chExt cx="1582001" cy="696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28527" y="3283103"/>
            <a:ext cx="2446392" cy="4411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등록 및 관리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0297678" y="2246960"/>
            <a:ext cx="5437047" cy="2541017"/>
            <a:chOff x="0" y="0"/>
            <a:chExt cx="3433757" cy="16047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1763722" y="2965669"/>
            <a:ext cx="2504957" cy="1103599"/>
            <a:chOff x="0" y="0"/>
            <a:chExt cx="1582001" cy="6969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793005" y="3064711"/>
            <a:ext cx="2446392" cy="87863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광고 및 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지원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533200" y="5845252"/>
            <a:ext cx="5437047" cy="2541017"/>
            <a:chOff x="0" y="0"/>
            <a:chExt cx="3433757" cy="16047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999244" y="6563961"/>
            <a:ext cx="2504957" cy="1103599"/>
            <a:chOff x="0" y="0"/>
            <a:chExt cx="1582001" cy="69697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028527" y="6881395"/>
            <a:ext cx="2446392" cy="44333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거래 및 결제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24" name="Group 24"/>
          <p:cNvGrpSpPr/>
          <p:nvPr/>
        </p:nvGrpSpPr>
        <p:grpSpPr>
          <a:xfrm rot="0">
            <a:off x="10297678" y="5845252"/>
            <a:ext cx="5437047" cy="2541017"/>
            <a:chOff x="0" y="0"/>
            <a:chExt cx="3433757" cy="160477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1763722" y="6563961"/>
            <a:ext cx="2504957" cy="1103599"/>
            <a:chOff x="0" y="0"/>
            <a:chExt cx="1582001" cy="69697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763722" y="6663003"/>
            <a:ext cx="2446392" cy="8807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89"/>
              </a:lnSpc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라이선싱 및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489"/>
              </a:lnSpc>
              <a:spcBef>
                <a:spcPct val="0"/>
              </a:spcBef>
              <a:defRPr/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저작권 관리</a:t>
            </a:r>
            <a:endParaRPr lang="en-US" sz="2492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94216" y="8885555"/>
            <a:ext cx="8115015" cy="38226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소비자가 플랫폼에서 음원을 구매할 수 있는 기능을 제공합니다.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3996" y="5143500"/>
            <a:ext cx="8160004" cy="3905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자신의 음원을 플랫폼에 등록하고 관리할 수 있습니다.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309230" y="5105400"/>
            <a:ext cx="8428110" cy="3905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자신의 음원을 홍보할 수 있는 광고 서비스를 제공합니다.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124343" y="8885555"/>
            <a:ext cx="8797885" cy="78231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  <a:defRPr/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음원의 상업적 사용을 위한 라이선스를 판매하고 관리하는 기능을 제공합니다.</a:t>
            </a:r>
            <a:endParaRPr lang="en-US" sz="2199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73580" y="6805114"/>
            <a:ext cx="1549301" cy="88155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1192617" y="6690878"/>
            <a:ext cx="2311226" cy="698372"/>
            <a:chOff x="0" y="0"/>
            <a:chExt cx="60871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4294419" y="6690878"/>
            <a:ext cx="2311226" cy="698372"/>
            <a:chOff x="0" y="0"/>
            <a:chExt cx="60871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599882" y="6690878"/>
            <a:ext cx="2311226" cy="698372"/>
            <a:chOff x="0" y="0"/>
            <a:chExt cx="608718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7947958" y="6690878"/>
            <a:ext cx="2311226" cy="698372"/>
            <a:chOff x="0" y="0"/>
            <a:chExt cx="608718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4703299" y="6690878"/>
            <a:ext cx="2311226" cy="698372"/>
            <a:chOff x="0" y="0"/>
            <a:chExt cx="608718" cy="183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079"/>
                </a:lnSpc>
                <a:defRPr/>
              </a:pPr>
              <a:endParaRPr lang="ko-KR" alt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69441" y="3114434"/>
            <a:ext cx="2468259" cy="3453158"/>
          </a:xfrm>
          <a:custGeom>
            <a:avLst/>
            <a:gdLst/>
            <a:rect l="l" t="t" r="r" b="b"/>
            <a:pathLst>
              <a:path w="2468259" h="3453158">
                <a:moveTo>
                  <a:pt x="0" y="0"/>
                </a:moveTo>
                <a:lnTo>
                  <a:pt x="2468260" y="0"/>
                </a:lnTo>
                <a:lnTo>
                  <a:pt x="2468260" y="3453158"/>
                </a:lnTo>
                <a:lnTo>
                  <a:pt x="0" y="3453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2460" r="-246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99826" y="3091650"/>
            <a:ext cx="2711338" cy="3475941"/>
          </a:xfrm>
          <a:custGeom>
            <a:avLst/>
            <a:gdLst/>
            <a:rect l="l" t="t" r="r" b="b"/>
            <a:pathLst>
              <a:path w="2711338" h="3475941">
                <a:moveTo>
                  <a:pt x="0" y="0"/>
                </a:moveTo>
                <a:lnTo>
                  <a:pt x="2711339" y="0"/>
                </a:lnTo>
                <a:lnTo>
                  <a:pt x="2711339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900" t="-5880" r="-90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4507069" y="3091650"/>
            <a:ext cx="2703685" cy="3475941"/>
          </a:xfrm>
          <a:custGeom>
            <a:avLst/>
            <a:gdLst/>
            <a:rect l="l" t="t" r="r" b="b"/>
            <a:pathLst>
              <a:path w="2703685" h="3475941">
                <a:moveTo>
                  <a:pt x="0" y="0"/>
                </a:moveTo>
                <a:lnTo>
                  <a:pt x="2703685" y="0"/>
                </a:lnTo>
                <a:lnTo>
                  <a:pt x="2703685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4071738" y="3091650"/>
            <a:ext cx="2756589" cy="3475941"/>
          </a:xfrm>
          <a:custGeom>
            <a:avLst/>
            <a:gdLst/>
            <a:rect l="l" t="t" r="r" b="b"/>
            <a:pathLst>
              <a:path w="2756589" h="3475941">
                <a:moveTo>
                  <a:pt x="0" y="0"/>
                </a:moveTo>
                <a:lnTo>
                  <a:pt x="2756588" y="0"/>
                </a:lnTo>
                <a:lnTo>
                  <a:pt x="2756588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18640" r="-52110" b="-177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1094352" y="3091650"/>
            <a:ext cx="2507757" cy="3475941"/>
          </a:xfrm>
          <a:custGeom>
            <a:avLst/>
            <a:gdLst/>
            <a:rect l="l" t="t" r="r" b="b"/>
            <a:pathLst>
              <a:path w="2507757" h="3475941">
                <a:moveTo>
                  <a:pt x="0" y="0"/>
                </a:moveTo>
                <a:lnTo>
                  <a:pt x="2507757" y="0"/>
                </a:lnTo>
                <a:lnTo>
                  <a:pt x="2507757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803584" y="2943215"/>
            <a:ext cx="1649897" cy="127867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662989" y="1888870"/>
            <a:ext cx="2405561" cy="240556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1137801" y="2395792"/>
            <a:ext cx="2464308" cy="246430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 rot="113181">
            <a:off x="14811784" y="1481148"/>
            <a:ext cx="1765262" cy="182928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 rot="176568">
            <a:off x="8023008" y="1180650"/>
            <a:ext cx="2327104" cy="298346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23832" y="765070"/>
            <a:ext cx="29623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2.1 팀 구성 및 역할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6342" y="7837467"/>
            <a:ext cx="2984380" cy="11350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 및 서버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설계 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719618" y="6805114"/>
            <a:ext cx="1257226" cy="4434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최원준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821419" y="6805114"/>
            <a:ext cx="1257226" cy="4434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김소연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126883" y="6805114"/>
            <a:ext cx="1257226" cy="4434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부성현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474958" y="6805114"/>
            <a:ext cx="1257226" cy="4434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조보미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5230299" y="6805114"/>
            <a:ext cx="1257226" cy="4434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김정민</a:t>
            </a:r>
            <a:endParaRPr lang="en-US" sz="2499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111165" y="7837467"/>
            <a:ext cx="3202144" cy="15160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 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294419" y="7837467"/>
            <a:ext cx="2964880" cy="15160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1094176" y="7837467"/>
            <a:ext cx="2881958" cy="7540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디자인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580007" y="7837467"/>
            <a:ext cx="3466544" cy="113508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6029" y="2993977"/>
            <a:ext cx="4224930" cy="1170286"/>
          </a:xfrm>
          <a:custGeom>
            <a:avLst/>
            <a:gdLst/>
            <a:rect l="l" t="t" r="r" b="b"/>
            <a:pathLst>
              <a:path w="4224930" h="1170286">
                <a:moveTo>
                  <a:pt x="0" y="0"/>
                </a:moveTo>
                <a:lnTo>
                  <a:pt x="4224930" y="0"/>
                </a:lnTo>
                <a:lnTo>
                  <a:pt x="4224930" y="1170286"/>
                </a:lnTo>
                <a:lnTo>
                  <a:pt x="0" y="1170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 rot="0">
            <a:off x="1028700" y="1620230"/>
            <a:ext cx="2790987" cy="3917780"/>
            <a:chOff x="0" y="0"/>
            <a:chExt cx="3721316" cy="5223707"/>
          </a:xfrm>
        </p:grpSpPr>
        <p:sp>
          <p:nvSpPr>
            <p:cNvPr id="4" name="Freeform 4"/>
            <p:cNvSpPr/>
            <p:nvPr/>
          </p:nvSpPr>
          <p:spPr>
            <a:xfrm>
              <a:off x="0" y="67752"/>
              <a:ext cx="1857982" cy="2574753"/>
            </a:xfrm>
            <a:custGeom>
              <a:avLst/>
              <a:gdLst/>
              <a:rect l="l" t="t" r="r" b="b"/>
              <a:pathLst>
                <a:path w="1857982" h="2574753">
                  <a:moveTo>
                    <a:pt x="0" y="0"/>
                  </a:moveTo>
                  <a:lnTo>
                    <a:pt x="1857982" y="0"/>
                  </a:lnTo>
                  <a:lnTo>
                    <a:pt x="1857982" y="2574753"/>
                  </a:lnTo>
                  <a:lnTo>
                    <a:pt x="0" y="25747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 l="-20350" r="-18230"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928991" y="2642505"/>
              <a:ext cx="1829558" cy="2581202"/>
            </a:xfrm>
            <a:custGeom>
              <a:avLst/>
              <a:gdLst/>
              <a:rect l="l" t="t" r="r" b="b"/>
              <a:pathLst>
                <a:path w="1829558" h="2581202">
                  <a:moveTo>
                    <a:pt x="0" y="0"/>
                  </a:moveTo>
                  <a:lnTo>
                    <a:pt x="1829558" y="0"/>
                  </a:lnTo>
                  <a:lnTo>
                    <a:pt x="1829558" y="2581202"/>
                  </a:lnTo>
                  <a:lnTo>
                    <a:pt x="0" y="25812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7982" y="0"/>
              <a:ext cx="1863334" cy="2642505"/>
            </a:xfrm>
            <a:custGeom>
              <a:avLst/>
              <a:gdLst/>
              <a:rect l="l" t="t" r="r" b="b"/>
              <a:pathLst>
                <a:path w="1863334" h="2642505">
                  <a:moveTo>
                    <a:pt x="0" y="0"/>
                  </a:moveTo>
                  <a:lnTo>
                    <a:pt x="1863334" y="0"/>
                  </a:lnTo>
                  <a:lnTo>
                    <a:pt x="1863334" y="2642505"/>
                  </a:lnTo>
                  <a:lnTo>
                    <a:pt x="0" y="26425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 l="-100000" t="-5950" r="-100000" b="-8050"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8960916" y="1620230"/>
            <a:ext cx="3552305" cy="3917780"/>
            <a:chOff x="0" y="0"/>
            <a:chExt cx="4736407" cy="5223707"/>
          </a:xfrm>
        </p:grpSpPr>
        <p:sp>
          <p:nvSpPr>
            <p:cNvPr id="8" name="Freeform 8"/>
            <p:cNvSpPr/>
            <p:nvPr/>
          </p:nvSpPr>
          <p:spPr>
            <a:xfrm>
              <a:off x="2290851" y="123148"/>
              <a:ext cx="2445556" cy="2445556"/>
            </a:xfrm>
            <a:custGeom>
              <a:avLst/>
              <a:gdLst/>
              <a:rect l="l" t="t" r="r" b="b"/>
              <a:pathLst>
                <a:path w="2445556" h="2445556">
                  <a:moveTo>
                    <a:pt x="0" y="0"/>
                  </a:moveTo>
                  <a:lnTo>
                    <a:pt x="2445556" y="0"/>
                  </a:lnTo>
                  <a:lnTo>
                    <a:pt x="2445556" y="2445556"/>
                  </a:lnTo>
                  <a:lnTo>
                    <a:pt x="0" y="24455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982720" cy="2568704"/>
            </a:xfrm>
            <a:custGeom>
              <a:avLst/>
              <a:gdLst/>
              <a:rect l="l" t="t" r="r" b="b"/>
              <a:pathLst>
                <a:path w="1982720" h="2568704">
                  <a:moveTo>
                    <a:pt x="0" y="0"/>
                  </a:moveTo>
                  <a:lnTo>
                    <a:pt x="1982720" y="0"/>
                  </a:lnTo>
                  <a:lnTo>
                    <a:pt x="1982720" y="2568704"/>
                  </a:lnTo>
                  <a:lnTo>
                    <a:pt x="0" y="2568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 l="-81890" t="-11820" r="-83800" b="-11230"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859916" y="2520448"/>
              <a:ext cx="2703259" cy="2703259"/>
            </a:xfrm>
            <a:custGeom>
              <a:avLst/>
              <a:gdLst/>
              <a:rect l="l" t="t" r="r" b="b"/>
              <a:pathLst>
                <a:path w="2703259" h="2703259">
                  <a:moveTo>
                    <a:pt x="0" y="0"/>
                  </a:moveTo>
                  <a:lnTo>
                    <a:pt x="2703259" y="0"/>
                  </a:lnTo>
                  <a:lnTo>
                    <a:pt x="2703259" y="2703259"/>
                  </a:lnTo>
                  <a:lnTo>
                    <a:pt x="0" y="27032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80717" y="2390500"/>
            <a:ext cx="2351308" cy="2377241"/>
          </a:xfrm>
          <a:custGeom>
            <a:avLst/>
            <a:gdLst/>
            <a:rect l="l" t="t" r="r" b="b"/>
            <a:pathLst>
              <a:path w="2351308" h="2377241">
                <a:moveTo>
                  <a:pt x="0" y="0"/>
                </a:moveTo>
                <a:lnTo>
                  <a:pt x="2351308" y="0"/>
                </a:lnTo>
                <a:lnTo>
                  <a:pt x="2351308" y="2377241"/>
                </a:lnTo>
                <a:lnTo>
                  <a:pt x="0" y="2377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23832" y="765070"/>
            <a:ext cx="2352768" cy="44460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  <a:defRPr/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2.2 기술 스택</a:t>
            </a:r>
            <a:endParaRPr lang="en-US" sz="2499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860320" y="6134099"/>
            <a:ext cx="16910426" cy="885825"/>
            <a:chOff x="-1" y="-112715"/>
            <a:chExt cx="22547234" cy="1181101"/>
          </a:xfrm>
        </p:grpSpPr>
        <p:sp>
          <p:nvSpPr>
            <p:cNvPr id="14" name="TextBox 14"/>
            <p:cNvSpPr txBox="1"/>
            <p:nvPr/>
          </p:nvSpPr>
          <p:spPr>
            <a:xfrm>
              <a:off x="11044905" y="-112715"/>
              <a:ext cx="3958808" cy="118110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7000"/>
                </a:lnSpc>
                <a:defRPr/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도구</a:t>
              </a:r>
              <a:endParaRPr lang="en-US" sz="5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050504" y="-112714"/>
              <a:ext cx="5097532" cy="118110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7000"/>
                </a:lnSpc>
                <a:defRPr/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데이터베이스</a:t>
              </a:r>
              <a:endParaRPr lang="en-US" sz="5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" y="-104778"/>
              <a:ext cx="4644106" cy="117316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7000"/>
                </a:lnSpc>
                <a:defRPr/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마크업 언어</a:t>
              </a:r>
              <a:endParaRPr lang="en-US" sz="5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039878" y="-104774"/>
              <a:ext cx="5507354" cy="117316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>
                <a:lnSpc>
                  <a:spcPts val="7000"/>
                </a:lnSpc>
                <a:defRPr/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BLOCKCHAIN</a:t>
              </a:r>
              <a:endParaRPr lang="en-US" sz="5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774053" y="7937380"/>
            <a:ext cx="3996691" cy="606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Hyperledger Fabric</a:t>
            </a:r>
            <a:endParaRPr lang="en-US" sz="3399">
              <a:solidFill>
                <a:srgbClr val="09080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2676" y="7937380"/>
            <a:ext cx="2986445" cy="1216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HTML, JS, CSS</a:t>
            </a:r>
            <a:endParaRPr lang="en-US" sz="3399">
              <a:solidFill>
                <a:srgbClr val="09080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473868" y="7937380"/>
            <a:ext cx="1965008" cy="606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CouchDB</a:t>
            </a:r>
            <a:endParaRPr lang="en-US" sz="3399">
              <a:solidFill>
                <a:srgbClr val="09080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64069" y="7937380"/>
            <a:ext cx="5146000" cy="606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759"/>
              </a:lnSpc>
              <a:defRPr/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Angular ,VScode, ubuntu</a:t>
            </a:r>
            <a:endParaRPr lang="en-US" sz="3399">
              <a:solidFill>
                <a:srgbClr val="09080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최원준</cp:lastModifiedBy>
  <dcterms:modified xsi:type="dcterms:W3CDTF">2024-07-17T10:52:30.924</dcterms:modified>
  <cp:revision>4</cp:revision>
  <dc:title>옐로우 블랙 깔끔한 보고서 프레젠테이션</dc:title>
  <cp:version>1000.0000.01</cp:version>
</cp:coreProperties>
</file>